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74" r:id="rId16"/>
    <p:sldId id="269" r:id="rId17"/>
    <p:sldId id="276" r:id="rId18"/>
    <p:sldId id="277" r:id="rId19"/>
    <p:sldId id="272" r:id="rId20"/>
    <p:sldId id="284" r:id="rId21"/>
    <p:sldId id="285" r:id="rId22"/>
    <p:sldId id="283" r:id="rId23"/>
    <p:sldId id="280" r:id="rId24"/>
    <p:sldId id="279" r:id="rId25"/>
    <p:sldId id="278" r:id="rId26"/>
    <p:sldId id="271" r:id="rId27"/>
    <p:sldId id="270" r:id="rId28"/>
    <p:sldId id="286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5656F-82F5-4F29-A43F-4ACB06A7201D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F7E5F-0A97-4F16-A454-7133A4B4EF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340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3333EF-AE68-467F-95D8-6987CBEB9EAC}" type="datetimeFigureOut">
              <a:rPr lang="th-TH" smtClean="0"/>
              <a:t>11/05/66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2852936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</a:rPr>
              <a:t>บทที่ ๑ (ต่อ)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</a:rPr>
              <a:t>บทบาทของ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</a:rPr>
              <a:t>สมาชิก</a:t>
            </a:r>
            <a:r>
              <a:rPr lang="th-TH" sz="5400" b="1">
                <a:solidFill>
                  <a:schemeClr val="tx1"/>
                </a:solidFill>
              </a:rPr>
              <a:t>ในครอบครัว</a:t>
            </a:r>
            <a:endParaRPr lang="th-TH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730693"/>
              </p:ext>
            </p:extLst>
          </p:nvPr>
        </p:nvGraphicFramePr>
        <p:xfrm>
          <a:off x="971600" y="1484784"/>
          <a:ext cx="7344816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6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197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ช่วงของความเป็นเจ้าของ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บทบาทที่สำคัญ</a:t>
                      </a:r>
                      <a:endParaRPr lang="en-US" sz="320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507">
                <a:tc>
                  <a:txBody>
                    <a:bodyPr/>
                    <a:lstStyle/>
                    <a:p>
                      <a:pPr algn="thaiDi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ช่วงที่ 1 </a:t>
                      </a:r>
                      <a:r>
                        <a:rPr lang="en-US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: </a:t>
                      </a: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ผู้ก่อตั้ง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การเปลี่ยนผู้นำ (</a:t>
                      </a:r>
                      <a:r>
                        <a:rPr lang="en-US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Leadership Transition</a:t>
                      </a: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)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การสืบทอด (</a:t>
                      </a:r>
                      <a:r>
                        <a:rPr lang="en-US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Succession</a:t>
                      </a: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)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การวางแผนอสังหาริมทรัพย์ (</a:t>
                      </a:r>
                      <a:r>
                        <a:rPr lang="en-US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Estate Planning</a:t>
                      </a: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)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637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067307"/>
              </p:ext>
            </p:extLst>
          </p:nvPr>
        </p:nvGraphicFramePr>
        <p:xfrm>
          <a:off x="971600" y="1196752"/>
          <a:ext cx="7272808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42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ช่วงของความเป็นเจ้าของ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บทบาทที่สำคัญ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223">
                <a:tc>
                  <a:txBody>
                    <a:bodyPr/>
                    <a:lstStyle/>
                    <a:p>
                      <a:pPr algn="thaiDi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280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ช่วงที่ 2 </a:t>
                      </a:r>
                      <a:r>
                        <a:rPr lang="en-US" sz="280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: </a:t>
                      </a:r>
                      <a:r>
                        <a:rPr lang="th-TH" sz="280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หุ้นส่วนของพี่น้อง</a:t>
                      </a:r>
                      <a:endParaRPr lang="en-US" sz="280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การรักษาการทำงานเป็นทีมและความสามัคคี (</a:t>
                      </a:r>
                      <a:r>
                        <a:rPr lang="en-US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Maintaining Teamwork and Harmony</a:t>
                      </a: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การสนับสนุนทายาท (</a:t>
                      </a:r>
                      <a:r>
                        <a:rPr lang="en-US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Sustaining Family Ownership</a:t>
                      </a: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การสืบทอด (</a:t>
                      </a:r>
                      <a:r>
                        <a:rPr lang="en-US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Succession</a:t>
                      </a: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976018"/>
              </p:ext>
            </p:extLst>
          </p:nvPr>
        </p:nvGraphicFramePr>
        <p:xfrm>
          <a:off x="251521" y="764705"/>
          <a:ext cx="8640960" cy="5667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74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ช่วงของความเป็นเจ้าของ</a:t>
                      </a:r>
                      <a:endParaRPr lang="en-US" sz="32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320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บทบาทที่สำคัญ</a:t>
                      </a:r>
                      <a:endParaRPr lang="en-US" sz="320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172">
                <a:tc>
                  <a:txBody>
                    <a:bodyPr/>
                    <a:lstStyle/>
                    <a:p>
                      <a:pPr algn="thaiDi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ช่วงที่ 3 </a:t>
                      </a:r>
                      <a:r>
                        <a:rPr lang="en-US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: </a:t>
                      </a:r>
                      <a:r>
                        <a:rPr lang="th-TH" sz="28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สหพันธ์เครือญาติ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การจัดสรรโครงสร้างเงินทุนของบริษัท 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: 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ผู้ถือหุ้น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หนี้สิน และ ระดับของผลตอบแทน (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Allocation of Corporate Capital: Dividends, Debt, Profit Levels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สภาพคล่องของผู้ถือหุ้น (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Shareholder Liquidity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การแก้ปัญหาความขัดแย้ง (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Family Conflict Resolution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บทบาทและการมีส่วนร่วมในครอบครัว (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Family Vision &amp; Role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วิสัยทัศน์และพันธกิจของคนในครอบครัว (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Family Vision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&amp; Mission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SzPts val="1600"/>
                        <a:buFont typeface="Angsana New"/>
                        <a:buChar char="-"/>
                      </a:pP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การเชื่อมโยงระหว่างครอบครัวและธุรกิจ (</a:t>
                      </a:r>
                      <a:r>
                        <a:rPr lang="en-US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Family Linkage with the Business</a:t>
                      </a:r>
                      <a:r>
                        <a:rPr lang="th-TH" sz="2400" dirty="0"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)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32040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บทบาทในความเป็นเจ้าของธุรกิจ</a:t>
            </a:r>
            <a:endParaRPr lang="th-TH" sz="48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68" y="1560860"/>
            <a:ext cx="8003232" cy="504056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en-US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การให้ความสนับสนุนฝ่ายบริหารในการดำเนินงานของบริษัทตามนโยบายและเป้าหมายที่วางไว้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ใ</a:t>
            </a: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ห้คำแนะนำ และ อนุมัติ วิสัยทัศน์ กลยุทธ์ ตลอดจนเป้าหมายและนโยบายการดำเนินงาน </a:t>
            </a:r>
          </a:p>
          <a:p>
            <a:pPr marL="68580" indent="0">
              <a:buNone/>
            </a:pP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กำกับ ควบคุม ดูแลการบริหารและการดำเนินงานให้เป็นไปตามนโยบาย </a:t>
            </a:r>
          </a:p>
          <a:p>
            <a:pPr marL="68580" indent="0">
              <a:buNone/>
            </a:pP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	- ให้ความไว้วางใจและอำนาจการตัดสินใจกับฝ่ายบริหาร</a:t>
            </a:r>
          </a:p>
          <a:p>
            <a:pPr marL="68580" indent="0">
              <a:buNone/>
            </a:pP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	- ไม่เข้าไปแทรกแซงการทำงาน </a:t>
            </a:r>
          </a:p>
          <a:p>
            <a:pPr marL="68580" indent="0">
              <a:buNone/>
            </a:pP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มีการวางนโยบายการดูแลกำกับกิจการที่ดี </a:t>
            </a:r>
            <a:endParaRPr lang="th-TH" sz="35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4008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บทบาทในความเป็นเจ้าของธุรกิจ</a:t>
            </a:r>
            <a:endParaRPr lang="th-TH" sz="48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003232" cy="50405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en-US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การวางระบบด้านการเงิน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มีระบบการรายงานทางการเงินและบัญชี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การบริหารความเสี่ยง การตรวจสอบ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รวมทั้งการมีระบบควบคุมภายในที่เหมาะสม เพียงพอ เชื่อถือได้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4008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387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บทบาทในความเป็นเจ้าของธุรกิจ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17440"/>
            <a:ext cx="8003232" cy="50405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3. การจัดสรรผลประโยชน์ตอบแทนที่เป็นธรรมให้กับผู้มีส่วนได้ส่วนเสียแต่ละกลุ่ม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เช่น ลูกค้าต้องการสินค้าและบริการที่ดี ราคาไม่แพง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พนักงานต้องการเงินเดือนและสวัสดิการที่สูงขึ้น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เจ้าของ (ผู้ถือหุ้น) ก็อยากได้ผลตอบแทนมากขึ้นกว่าเดิม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4008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3877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บทบาทในความเป็นเจ้าของธุรกิจ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66900"/>
            <a:ext cx="7626424" cy="4298404"/>
          </a:xfrm>
        </p:spPr>
        <p:txBody>
          <a:bodyPr/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4.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การถ่ายทอดและสร้างค่านิยมและวัฒนธรรมขององค์กร 	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ให้สอดคล้องกับวัฒนธรรมที่ครอบครัวยึดถือ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เป็นแนวทางปฏิบัติให้กับผู้บริหารและพนักงานในองค์กร 	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ดูแลให้มีแนวทางปฏิบัติเกี่ยวกับจริยธรรมในการดำเนินธุรกิจของบริษัท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en-US" dirty="0"/>
              <a:t>	</a:t>
            </a: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8802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0014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บทบาทในความเป็นเจ้าของธุรกิจ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00808"/>
            <a:ext cx="7626424" cy="4464496"/>
          </a:xfrm>
        </p:spPr>
        <p:txBody>
          <a:bodyPr/>
          <a:lstStyle/>
          <a:p>
            <a:pPr marL="68580" indent="0">
              <a:buNone/>
            </a:pPr>
            <a:r>
              <a:rPr lang="en-US" dirty="0"/>
              <a:t>	</a:t>
            </a:r>
          </a:p>
          <a:p>
            <a:pPr marL="68580" indent="0" algn="just">
              <a:buNone/>
            </a:pPr>
            <a:r>
              <a:rPr lang="en-US" dirty="0"/>
              <a:t>	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5.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ให้ความสำคัญกับการพัฒนาบุคลากรในตำแหน่งต่างๆ 	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- ให้มีกระบวนการสรรหาและแผนการสืบทอดตำแหน่ง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- ของกรรมการ ผู้บริหารระดับสูง และตำแหน่งที่สำคัญ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-รวมถึงการแสดงออกถึงความเคารพและชื่นชมต่อความจงรักภักดีของผู้บริหารและพนักงาน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8802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241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บทบาทในความเป็นเจ้าของธุรกิจ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60848"/>
            <a:ext cx="7626424" cy="4104456"/>
          </a:xfrm>
        </p:spPr>
        <p:txBody>
          <a:bodyPr/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6.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รักษาสมดุลระหว่างการตัดสินใจของฝ่ายบริหาร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ให้เป็นไปด้วยความรอบคอบ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ให้ความสนใจกับผลการดำเนินงานในอนาคตของธุรกิจ เพื่อการเติบโตได้อย่างยั่งยืน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8802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241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ความขัดแย้งในบทบาท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4131821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n-US" dirty="0"/>
              <a:t>	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หมายถึง เมื่อบุคคลต้องแสดงบทบาทต่าง ๆ หลายบทบาทในห้วงเวลาเดียวกันและบทบาทนั้น ๆ ไม่สอดคล้องกัน เช่น มีบทบาทเป็นผู้บริหาร ขณะเดียวกัน ก็มีบทบาทเป็นพ่อที่ต้องทำหน้าที่ประเมินผลการปฏิบัติงานของลูกที่อยู่ภายใต้การบังคับบัญชาของตนด้วย เป็นต้น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การมีมากกว่าหนึ่งบทบาทขึ้นไปก็จะทำให้เกิดความขัดแย้งในบทบาทได้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4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แบบดังต่อไปนี้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4008" y="649004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897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บทบาทสมาชิกครอบครัว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88840"/>
            <a:ext cx="7272924" cy="3960440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ธุรกิจครอบครัวมักมีสมาชิกครอบครัวที่แสดงบทบาทเด่นอยู่ด้วยกัน 4 รูปแบบ คือ 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1) ผู้ริเริ่ม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Creator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2) ผู้ขัดขวาง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Antagonist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3) ผู้สนับสนุน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Supporter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	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4) ผู้สังเกตการณ์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Observer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การรู้เท่าทันบทบาทต่างๆ ของสมาชิกครอบครัวจึงมีความจำเป็นอย่างยิ่ง ในการอยู่ร่วมกันหรือทำงานร่วมกัน โดยแต่ละบทบาทจะมีลักษณะแตกต่างกัน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064896" cy="5256584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en-US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ความขัดแย้งภายในตัวผู้ส่งข่าวหรือผู้ที่ออกคำสั่ง (</a:t>
            </a:r>
            <a:r>
              <a:rPr lang="en-US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Intra-sender Conflict)</a:t>
            </a:r>
          </a:p>
          <a:p>
            <a:pPr marL="68580" indent="0">
              <a:buNone/>
            </a:pPr>
            <a:r>
              <a:rPr lang="en-US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กรณีของของพ่อแม่ที่ต้องคัดเลือกผู้สืบทอดจากลูกหลายคน แต่ต้องแสดงให้เห็นถึงความเท่าเทียมที่มีให้กับลูกแต่ละคนด้วย จึงทำให้เกิดความขัดแย้งภายในตนเอง</a:t>
            </a:r>
            <a:endParaRPr lang="en-US" sz="35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en-US" sz="3200" b="1" dirty="0"/>
              <a:t>	</a:t>
            </a:r>
            <a:r>
              <a:rPr lang="en-US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ความขัดแย้งระหว่างผู้ส่งข่าวหรือผู้ออกคำสั่ง (</a:t>
            </a:r>
            <a:r>
              <a:rPr lang="en-US" sz="35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Inter-sender Conflict)</a:t>
            </a:r>
            <a:r>
              <a:rPr lang="en-US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endParaRPr lang="th-TH" sz="35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เกิดจากคนในกลุ่มมีความขัดแย้งกับคนในกลุ่มอื่น ๆ ที่มีบทบาทเดียวกัน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เช่น ครอบครัวที่จ้างผู้บริหารจากภายนอก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สมาชิกในครอบครัวไม่เข้าใจบทบาทของตนเอง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การก้าวก่ายการทำงานก็ย่อมส่งผลให้เกิดความขัดแย้งได้</a:t>
            </a:r>
            <a:endParaRPr lang="en-US" sz="35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16016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8413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836172" cy="477989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ความขัดแย้งระหว่างบทบาท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Inter-role Conflict) </a:t>
            </a:r>
            <a:endParaRPr lang="th-TH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-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เมื่อบทบาทต่างกันทำให้บุคคลมีพฤติกรรมที่ต่างกันด้วย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เมื่อต้องมาทำงานร่วมกันจะพบว่า มีพฤติกรรมที่เข้ากันไม่ได้ 	- เช่น ผู้บริหารที่มีสถานะเป็นหลานต้องสั่งงานอาที่อยู่ภายใต้การบังคับบัญชา ความขัดแย้งจึงเกิดขึ้นระหว่างเรื่องงานกับบทบาทส่วนตัวที่มีอยู่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16016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2368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045648" cy="477989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4.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ความขัดแย้งระหว่างบุคคลกับบทบาท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Person-role Conflict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ไม่สามารถทำตามบทบาทที่ตนมีได้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บทบาทที่ถูกกำหนดไว้ทำตามความต้องการของตนเองไม่ได้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 เช่น ผู้สืบทอดได้รับตำแหน่งเป็นผู้บริหาร แต่พ่อยังคอยควบคุมนโยบาย หรือมีอำนาจในการตัดสินใจในธุรกิจอยู่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16016" y="6675437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8413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76456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บทบาทของเพศชายและเพศหญิงในธุรกิจครอบครัว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4464496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ปัจจุบันช่องว่างระหว่างบทบาทของเพศชายและเพศหญิงในธุรกิจทุกรูปแบบยังคงเป็นเรื่องใหญ่อยู่เสมอ ไม่ว่าจะเป็นช่องว่างของค่าตอบแทน การมีส่วนร่วม หรือแม้แต่การเป็นคณะกรรมการบริหาร 	</a:t>
            </a:r>
            <a:r>
              <a:rPr lang="th-TH" sz="3200" b="1" u="sng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จากการศึกษา </a:t>
            </a:r>
            <a:r>
              <a:rPr lang="en-US" sz="3200" b="1" u="sng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Woman in Work Index </a:t>
            </a:r>
            <a:r>
              <a:rPr lang="th-TH" sz="3200" b="1" u="sng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ของบริษัท ไพรซ์วอเตอร์ - เฮ้าส์คูเปอร์ส ใน ค.ศ. </a:t>
            </a:r>
            <a:r>
              <a:rPr lang="en-US" sz="3200" b="1" u="sng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2016 (PwC, 2016)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พบว่า ในงานลักษณะเดียวกัน หากผู้ชายได้รับค่าตอบแทน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100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ดอลลาร์สหรัฐ ผู้หญิงจะได้รับเพียง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83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ดอลลาร์สหรัฐ แม้จะมีการศึกษาครั้งแล้วครั้งเล่าที่พิสูจน์ให้เห็นว่า แท้จริงแล้วบริษัทที่ผู้หญิงมีบทบาทเป็นผู้นำนั้นมีผลการดำเนินงานที่เหนือกว่าบริษัทที่ผู้ชายเป็นผู้นำก็ตาม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4925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435280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บทบาทของสมาชิกครอบครัวในธุรกิจครอบครัวทั่วโลก 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/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en-US" b="1" dirty="0"/>
              <a:t>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The Economist Intelligence Unit  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หรือ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EIU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(EIU, 2014)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รายงานผลสำรวจและสัมภาษณ์ธุรกิจครอบครัว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250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ราย ในช่วงเดือนกรกฎาคม-สิงหาคม ค.ศ.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2014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จาก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5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ประเทศในเอเชียตะวันออกเฉียงใต้ ได้แก่ อินโดนีเซีย มาเลเซีย ฟิลิปปินส์ สิงคโปร์ และไทย</a:t>
            </a:r>
            <a:r>
              <a:rPr lang="th-TH" sz="3200" dirty="0"/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เพื่อศึกษาบทบาทของสมาชิกในครอบครัว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4925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136904" cy="5112568"/>
          </a:xfrm>
        </p:spPr>
        <p:txBody>
          <a:bodyPr/>
          <a:lstStyle/>
          <a:p>
            <a:pPr marL="68580" indent="0">
              <a:buNone/>
            </a:pPr>
            <a:r>
              <a:rPr lang="th-TH" b="1" dirty="0"/>
              <a:t>ตำแหน่งของสมาชิกในครอบครัว (ร้อยละ)</a:t>
            </a:r>
            <a:endParaRPr lang="en-US" dirty="0"/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60032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  <p:pic>
        <p:nvPicPr>
          <p:cNvPr id="6" name="รูปภาพ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7992888" cy="47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9250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04900"/>
            <a:ext cx="8168456" cy="4988396"/>
          </a:xfrm>
        </p:spPr>
        <p:txBody>
          <a:bodyPr/>
          <a:lstStyle/>
          <a:p>
            <a:pPr marL="68580" indent="0" algn="just">
              <a:buNone/>
            </a:pPr>
            <a:r>
              <a:rPr lang="th-TH" dirty="0"/>
              <a:t>	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อนาคตของธุรกิจครอบครัว แม้ผลการสำรวจจะพบว่า กว่าครึ่งหนึ่งของธุรกิจครอบครัวมีแผนที่จะส่งต่อทั้งความเป็นเจ้าของและการบริหารให้กับทายาทรุ่นต่อไป แต่ปัญหาที่น่ากังวล คือ ทายาทไม่อยากเข้ามารับช่วงกิจการต่อ หรือยังไม่พร้อมที่จะเข้ามาบริหารงานเมื่อถึงเวลาที่จำเป็นต้องเข้ามารับหน้าที่นั้น ซึ่งเป็นปัญหาที่ต้องศึกษาเพื่อหาทางแก้ไข เพื่อความอยู่รอดของธุรกิจครอบครัวต่อไป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8971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8971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1) ผู้ริเริ่ม (</a:t>
            </a:r>
            <a:r>
              <a:rPr lang="en-US" sz="44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Creator</a:t>
            </a:r>
            <a:r>
              <a:rPr lang="th-TH" sz="44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  <a:endParaRPr lang="th-TH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651000"/>
            <a:ext cx="7800032" cy="4514304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-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ผู้ที่มีลักษณะชอบคิดริเริ่มสร้างสรรค์ ทำโครงการใหม่ๆ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สนับสนุนแนวคิดที่แปลกแตกต่างไปจากแนวเดิม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เพื่อให้เกิดการพัฒนาและความก้าวหน้าขึ้นในธุรกิจครอบครัว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เปรียบได้เหมือนกับเครื่องจักรผลิตความคิดสร้างสรรค์และนวัตกรรม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มักเป็นสมาชิกครอบครัว เป็นคนรุ่นใหม่ ต้องการสร้างสรรค์สิ่งใหม่ๆ ขึ้นในธุรกิจครอบครัว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มีบุคลิกชอบความเสี่ยง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Risk Lover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จึงต้องสร้างอุปนิสัยในการป้องกันความเสี่ยงให้กับผู้ริเริ่ม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864096"/>
          </a:xfrm>
        </p:spPr>
        <p:txBody>
          <a:bodyPr>
            <a:normAutofit fontScale="90000"/>
          </a:bodyPr>
          <a:lstStyle/>
          <a:p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2) ผู้ขัดขวาง (</a:t>
            </a:r>
            <a:r>
              <a:rPr lang="en-US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Antagonist</a:t>
            </a: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68052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- ผู้ที่ชอบตั้งคำถามหรือข้อสงสัยต่อข้อเสนอใหม่ๆ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ให้ความเห็นแบบอนุรักษ์นิยม (</a:t>
            </a:r>
            <a:r>
              <a:rPr lang="en-US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Conservative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มักจะหาจุดอ่อน จุดด้อยมาตำหนิติเตียนเสมอ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ไม่เห็นด้วยกับอะไรง่ายๆ อาจจะเป็นพวกดื้อด้านอารมณ์ร้าย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คล้ายกับคนที่ขัดขวางความเจริญของครอบครัว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กลุ่มคนเหล่านี้ความสำคัญอย่างยิ่งในการที่จะทำให้เกิดความสมดุลขึ้นในครอบครัว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864096"/>
          </a:xfrm>
        </p:spPr>
        <p:txBody>
          <a:bodyPr>
            <a:normAutofit fontScale="90000"/>
          </a:bodyPr>
          <a:lstStyle/>
          <a:p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2) ผู้ขัดขวาง (</a:t>
            </a:r>
            <a:r>
              <a:rPr lang="en-US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Antagonist</a:t>
            </a: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68052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-  โครงการต่างๆ จะต้องผ่านการทดสอบว่าดีพอ จึงจะทำให้เกิดการยอมรับ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ผู้ริเริ่มและผู้ขัดขวางจะขัดแย้ง ถ้าหากผู้ขัดขวางเป็นบุคคลสำคัญของครอบครัว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เกิดการลัลเลในสมาชิกครอบครัวคนอื่นๆ 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หากผู้ขัดขวางทำหน้าที่ตนเองอย่างสร้างสรรค์  จะเป็นการกลั่นกรองทุกๆ ความคิดของสมาชิก	</a:t>
            </a:r>
          </a:p>
          <a:p>
            <a:pPr marL="68580" indent="0">
              <a:buNone/>
            </a:pPr>
            <a:r>
              <a:rPr lang="th-TH" sz="3500" dirty="0">
                <a:latin typeface="AngsanaUPC" panose="02020603050405020304" pitchFamily="18" charset="-34"/>
                <a:cs typeface="AngsanaUPC" panose="02020603050405020304" pitchFamily="18" charset="-34"/>
              </a:rPr>
              <a:t>	- หากผู้ขัดขวางปิดกั้นต่อการเปลี่ยนแปลงทุกรูปแบบ อาจสร้างความเสียหายให้กับธุรกิจครอบครัว</a:t>
            </a:r>
            <a:endParaRPr lang="en-US" sz="35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5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276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864096"/>
          </a:xfrm>
        </p:spPr>
        <p:txBody>
          <a:bodyPr>
            <a:normAutofit fontScale="90000"/>
          </a:bodyPr>
          <a:lstStyle/>
          <a:p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2) ผู้ขัดขวาง (</a:t>
            </a:r>
            <a:r>
              <a:rPr lang="en-US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Antagonist</a:t>
            </a: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7992888" cy="42484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- การทำงานร่วมกันกับผู้ขัดขวางนั้นต้องอาศัยศิลปะ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การทำงานให้สำเร็จต้องรู้จัก เร็วช้า หนักเบา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ผู้ขัดขวางจะมีกรอบแนวความคิดและคำตอบทุกเรื่องอยู่ในใจ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คนกลุ่มนี้มีปมอยู่ในใจมากมายจากประสบการณ์ที่ผ่านมาในชีวิต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50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890" y="354564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3) ผู้สนับสนุน (</a:t>
            </a:r>
            <a:r>
              <a:rPr lang="en-US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Supporter</a:t>
            </a: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7351208" cy="4433292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- สมาชิกครอบครัวที่มีความเป็นอิสระ มีวิจารณญาณของตนเอง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ผู้สนับสนุนมักเป็นผู้อาวุโสในครอบครัว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เช่น ปู่ย่า ตายาย หรืออาจเป็นคนมีการศึกษาสูงเมื่อเทียบกับสมาชิกคนอื่น 	- สมาชิกครอบครัวที่ประสบความสำเร็จในการทำงานกับบริษัทภายนอก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สถานะทางสังคม ผู้สนับสนุนได้รับความเชื่อถือจากครอบครัว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ผู้สนับสนุนอาจเป็นที่ปรึกษาเมื่อสมาชิกครอบครัวเกิดความคิดเห็นแตกต่าง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ผู้สนับสนุนยังทำหน้าที่ลดแรงปะทะระหว่างผู้ริเริ่มและขัดขวาง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ผู้สนับสนุนที่ดีมักจะเกิดปัญหาการเผชิญหน้ากันและนำไปสู่ความขัดแย้งที่รุนแรง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9283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4) ผู้สังเกตการณ์ (</a:t>
            </a:r>
            <a:r>
              <a:rPr lang="en-US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Observer</a:t>
            </a: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482453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- ผู้สังเกตการณ์อาจจะเป็นสมาชิกครอบครัวที่ไม่ได้เข้าทำงานกับธุรกิจของครอบครัว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อาจเป็นเขย สะใภ้  ทำให้รู้สึกว่าไม่ได้เป็นสมาชิกครอบครัวสายตรง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ทำให้ตนไม่ต้องการเข้าไปเกี่ยวข้องหรือรับผิดชอบต่อเรื่องต่างๆ ในธุรกิจครอบครัว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ผู้สังเกตการณ์จะทำหน้าที่เป็นผู้ประนีประนอมเมื่อเกิดความขัดแย้งรุนแรง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เป็นการทำเพื่อแก้ไขสถานการณ์เฉพาะหน้า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ผู้สังเกตการณ์ควรแสดงความเห็นอย่างตรงไปตรงมา เมื่อได้รับการร้องขอจากครอบครัว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บางครั้งก็ทำหน้าที่เสมือนผู้สนับสนุน เมื่อเห็นว่าจะเป็นผลดีต่อส่วนรวม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44648" y="65125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บทบาทตามวิวัฒนาการของธุรกิจครอบครัว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632848" cy="3843789"/>
          </a:xfrm>
        </p:spPr>
        <p:txBody>
          <a:bodyPr/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ประกอบไปด้วย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1. ช่วงแรก ผู้ก่อตั้ง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Founders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2. ช่วงที่สอง คือ หุ้นส่วนของพี่น้อง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Sibling Partnership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3. ช่วงที่สาม คือ สหพันธ์เครือญาติ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Cousins Confederation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597352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768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182</TotalTime>
  <Words>2344</Words>
  <Application>Microsoft Office PowerPoint</Application>
  <PresentationFormat>On-screen Show (4:3)</PresentationFormat>
  <Paragraphs>209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Angsana New</vt:lpstr>
      <vt:lpstr>AngsanaUPC</vt:lpstr>
      <vt:lpstr>Calibri</vt:lpstr>
      <vt:lpstr>Century Gothic</vt:lpstr>
      <vt:lpstr>Cordia New</vt:lpstr>
      <vt:lpstr>DilleniaUPC</vt:lpstr>
      <vt:lpstr>Wingdings 2</vt:lpstr>
      <vt:lpstr>Austin</vt:lpstr>
      <vt:lpstr>PowerPoint Presentation</vt:lpstr>
      <vt:lpstr>บทบาทสมาชิกครอบครัว</vt:lpstr>
      <vt:lpstr>1) ผู้ริเริ่ม (Creator) </vt:lpstr>
      <vt:lpstr>      2) ผู้ขัดขวาง (Antagonist)</vt:lpstr>
      <vt:lpstr>      2) ผู้ขัดขวาง (Antagonist) (ต่อ)</vt:lpstr>
      <vt:lpstr>      2) ผู้ขัดขวาง (Antagonist) (ต่อ)</vt:lpstr>
      <vt:lpstr>3) ผู้สนับสนุน (Supporter)</vt:lpstr>
      <vt:lpstr>4) ผู้สังเกตการณ์ (Observer) </vt:lpstr>
      <vt:lpstr>บทบาทตามวิวัฒนาการของธุรกิจครอบครัว</vt:lpstr>
      <vt:lpstr>PowerPoint Presentation</vt:lpstr>
      <vt:lpstr>PowerPoint Presentation</vt:lpstr>
      <vt:lpstr>PowerPoint Presentation</vt:lpstr>
      <vt:lpstr>บทบาทในความเป็นเจ้าของธุรกิจ</vt:lpstr>
      <vt:lpstr>บทบาทในความเป็นเจ้าของธุรกิจ</vt:lpstr>
      <vt:lpstr>บทบาทในความเป็นเจ้าของธุรกิจ</vt:lpstr>
      <vt:lpstr>บทบาทในความเป็นเจ้าของธุรกิจ</vt:lpstr>
      <vt:lpstr>บทบาทในความเป็นเจ้าของธุรกิจ</vt:lpstr>
      <vt:lpstr>บทบาทในความเป็นเจ้าของธุรกิจ</vt:lpstr>
      <vt:lpstr>ความขัดแย้งในบทบาท </vt:lpstr>
      <vt:lpstr>PowerPoint Presentation</vt:lpstr>
      <vt:lpstr>PowerPoint Presentation</vt:lpstr>
      <vt:lpstr>PowerPoint Presentation</vt:lpstr>
      <vt:lpstr>บทบาทของเพศชายและเพศหญิงในธุรกิจครอบครัว</vt:lpstr>
      <vt:lpstr>บทบาทของสมาชิกครอบครัวในธุรกิจครอบครัวทั่วโลก </vt:lpstr>
      <vt:lpstr>PowerPoint Presentation</vt:lpstr>
      <vt:lpstr>PowerPoint Presentation</vt:lpstr>
      <vt:lpstr>จบการบรรยาย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27</cp:revision>
  <dcterms:created xsi:type="dcterms:W3CDTF">2018-12-26T08:12:22Z</dcterms:created>
  <dcterms:modified xsi:type="dcterms:W3CDTF">2023-05-11T04:09:50Z</dcterms:modified>
</cp:coreProperties>
</file>